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0" r:id="rId12"/>
    <p:sldId id="271" r:id="rId13"/>
    <p:sldId id="266" r:id="rId14"/>
    <p:sldId id="267" r:id="rId15"/>
    <p:sldId id="268" r:id="rId16"/>
    <p:sldId id="275" r:id="rId17"/>
    <p:sldId id="272" r:id="rId18"/>
    <p:sldId id="273" r:id="rId19"/>
    <p:sldId id="27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pl.wikipedia.org/wiki/Jan_Hebdzy%C5%84ski" TargetMode="External"/><Relationship Id="rId7" Type="http://schemas.openxmlformats.org/officeDocument/2006/relationships/hyperlink" Target="https://pl.wikipedia.org/wiki/Stanis%C5%82aw_Car" TargetMode="External"/><Relationship Id="rId2" Type="http://schemas.openxmlformats.org/officeDocument/2006/relationships/hyperlink" Target="https://pl.wikipedia.org/wiki/Bronis%C5%82aw_Sobolewsk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Stefan_Piechocki" TargetMode="External"/><Relationship Id="rId5" Type="http://schemas.openxmlformats.org/officeDocument/2006/relationships/hyperlink" Target="https://pl.wikipedia.org/wiki/Wac%C5%82aw_Makowski_(polityk)" TargetMode="External"/><Relationship Id="rId4" Type="http://schemas.openxmlformats.org/officeDocument/2006/relationships/hyperlink" Target="https://pl.wikipedia.org/wiki/Jan_Morawski_(minister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Wieczór Patriotyczny</a:t>
            </a:r>
            <a:br>
              <a:rPr lang="pl-PL" b="1" dirty="0"/>
            </a:br>
            <a:r>
              <a:rPr lang="pl-PL" b="1" dirty="0"/>
              <a:t>w</a:t>
            </a:r>
            <a:br>
              <a:rPr lang="pl-PL" b="1" dirty="0"/>
            </a:br>
            <a:r>
              <a:rPr lang="pl-PL" sz="7300" b="1" dirty="0"/>
              <a:t>Pomorskiej Izbie Adwokackiej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cap="none" dirty="0"/>
              <a:t>Gdańsk 2016 r.</a:t>
            </a:r>
          </a:p>
        </p:txBody>
      </p:sp>
    </p:spTree>
    <p:extLst>
      <p:ext uri="{BB962C8B-B14F-4D97-AF65-F5344CB8AC3E}">
        <p14:creationId xmlns:p14="http://schemas.microsoft.com/office/powerpoint/2010/main" val="424084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Henryk Konic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ur. 15.01.1860 r. w Warszawie, zm. 10.05.1934 r. w Warszawie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adwokat, publicysta, polityk, profesor Uniwersytetu Warszawskiego</a:t>
            </a:r>
          </a:p>
          <a:p>
            <a:pPr algn="just"/>
            <a:r>
              <a:rPr lang="pl-PL" sz="1800" dirty="0"/>
              <a:t>W 1886 został wpisany na listę adwokatów</a:t>
            </a:r>
          </a:p>
          <a:p>
            <a:pPr algn="just"/>
            <a:r>
              <a:rPr lang="pl-PL" sz="1800" dirty="0"/>
              <a:t>Po odzyskaniu niepodległości wszedł w skład Komisji Kodyfikacyjnej, stanął na czele jej Wydziału Prawa Cywilnego i objął przewodnictwo podkomisji odpowiedzialnej za opracowanie projektu kodeksu zobowiązań, </a:t>
            </a:r>
          </a:p>
          <a:p>
            <a:pPr algn="just"/>
            <a:r>
              <a:rPr lang="pl-PL" sz="1800" dirty="0"/>
              <a:t>prezes Naczelnej Rady Adwokackiej w latach 1929–1930 i 1931–1932,  prezes Sądu Dyscyplinarnego Izby Adwokackiej w Warszawie</a:t>
            </a:r>
          </a:p>
          <a:p>
            <a:pPr algn="just"/>
            <a:r>
              <a:rPr lang="pl-PL" sz="1800" dirty="0"/>
              <a:t>Od 1919 wykładał prawo rzeczowe, prawo osobowe i prawo małżeńskie na Uniwersytecie Warszawskim, gdzie był profesorem.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0621" y="1846263"/>
            <a:ext cx="3112359" cy="4022725"/>
          </a:xfrm>
        </p:spPr>
      </p:pic>
    </p:spTree>
    <p:extLst>
      <p:ext uri="{BB962C8B-B14F-4D97-AF65-F5344CB8AC3E}">
        <p14:creationId xmlns:p14="http://schemas.microsoft.com/office/powerpoint/2010/main" val="319097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Stanisław </a:t>
            </a:r>
            <a:r>
              <a:rPr lang="pl-PL" dirty="0" err="1"/>
              <a:t>Szurlej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ur. 1878, zm. 1965, od 1902 r. doktor nauk prawnych, od 1909 r. adwokat, publicysta, pułkownik artylerii Wojska Polskiego. </a:t>
            </a:r>
          </a:p>
          <a:p>
            <a:pPr algn="just"/>
            <a:r>
              <a:rPr lang="pl-PL" dirty="0"/>
              <a:t>W okresie międzywojennym zdobył sławę i przydomek "złotousty" w wielu głośnych procesach, między innymi jako obrońca gen. bryg. Michała Żymierskiego w 1927 r. i Wincentego Witosa w procesie brzeskim </a:t>
            </a:r>
          </a:p>
          <a:p>
            <a:pPr algn="just"/>
            <a:r>
              <a:rPr lang="pl-PL" dirty="0"/>
              <a:t>W czasie II wojny światowej był szefem Sądownictwa Wojskowego i naczelnym prokuratorem wojskowym Polskich Sił Zbrojnych na Zachodzie. Od 1940 r. prezes Stowarzyszenia Prawników Polskich w Zjednoczonym Królestwie. Po wojnie, w Londynie, został współzałożycielem Instytutu im. generała Władysława Sikorskiego, od 1964 r. był jego honorowym członkiem. Pochowany na cmentarzu </a:t>
            </a:r>
            <a:r>
              <a:rPr lang="pl-PL" dirty="0" err="1"/>
              <a:t>Highgate</a:t>
            </a:r>
            <a:r>
              <a:rPr lang="pl-PL" dirty="0"/>
              <a:t> w Londynie.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4300" y="1776526"/>
            <a:ext cx="3145194" cy="4277464"/>
          </a:xfrm>
        </p:spPr>
      </p:pic>
    </p:spTree>
    <p:extLst>
      <p:ext uri="{BB962C8B-B14F-4D97-AF65-F5344CB8AC3E}">
        <p14:creationId xmlns:p14="http://schemas.microsoft.com/office/powerpoint/2010/main" val="316883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Wacław Makowski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189930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ur. 1880, zm. 1942, Adwokat, teoretyk specjalizujący się w prawie karnym i państwowym, polityk w II RP, w 1905 r. został wpisany na listę adwokatów przysięgłych w Warszawie. </a:t>
            </a:r>
          </a:p>
          <a:p>
            <a:pPr algn="just"/>
            <a:r>
              <a:rPr lang="pl-PL" dirty="0"/>
              <a:t>W 1918 r. został mianowany wiceprezesem Głównej Komisji Ziemskiej, uczestniczył w pracach Komisji Kodyfikacyjnej RP, w tym w pracach nad kodeksem postępowania karnego,  autor 2-tomowego komentarza do Kodeksu karnego. </a:t>
            </a:r>
          </a:p>
          <a:p>
            <a:pPr algn="just"/>
            <a:r>
              <a:rPr lang="pl-PL" dirty="0"/>
              <a:t>W latach 1922-1923 był ministrem sprawiedliwości, należał do najbliższych współpracowników Piłsudskiego, w 1928 r. został wybrany posłem. </a:t>
            </a:r>
          </a:p>
          <a:p>
            <a:pPr algn="just"/>
            <a:r>
              <a:rPr lang="pl-PL" dirty="0"/>
              <a:t>W 1937 r. został mianowany prof. zwyczajnym prawa państwowego. Po wyborach w 1938 r. został wybrany marszałkiem sejmu. Przewodniczył ostatniemu posiedzeniu sejmu w dniu 2 września 1939 r.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0635" y="1737360"/>
            <a:ext cx="3275045" cy="4290309"/>
          </a:xfrm>
        </p:spPr>
      </p:pic>
    </p:spTree>
    <p:extLst>
      <p:ext uri="{BB962C8B-B14F-4D97-AF65-F5344CB8AC3E}">
        <p14:creationId xmlns:p14="http://schemas.microsoft.com/office/powerpoint/2010/main" val="72468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Adwokaci w czasie II Wojny Światowej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1939 r. zawód adwokata wykonywało 7.170 osób. Po zakończeniu okupacji na listach wpisanych było 3.018 adwokatów. W czasie wojny adwokaci oraz aplikanci adwokaccy walczyli i ginęli w kampanii wrześniowej, w oddziałach partyzanckich, na polach bitew, w powstaniu warszawskim spełniając swą żołnierską powinność wobec Ojczyzny.</a:t>
            </a:r>
          </a:p>
          <a:p>
            <a:pPr algn="just"/>
            <a:r>
              <a:rPr lang="pl-PL" dirty="0"/>
              <a:t>Adwokaci zostali także straceni w takich miejscach, jak obozy koncentracyjne, lasy w Piaśnicy koło Wejherowa oraz w innych miejscach kaźni.</a:t>
            </a:r>
          </a:p>
          <a:p>
            <a:pPr algn="just"/>
            <a:r>
              <a:rPr lang="pl-PL" dirty="0"/>
              <a:t>Stosownie do wyników badań przeprowadzonych w latach 60-tych XX w. z Izby Gdańskiej polegli:</a:t>
            </a:r>
          </a:p>
          <a:p>
            <a:pPr algn="just"/>
            <a:r>
              <a:rPr lang="pl-PL" dirty="0"/>
              <a:t>adw. Emil Bicz z Kartuz-rozstrzelany jako zakładnik, adw. Karol Biliński z Wejherowa, adw. Wiktor </a:t>
            </a:r>
            <a:r>
              <a:rPr lang="pl-PL" dirty="0" err="1"/>
              <a:t>Grizning</a:t>
            </a:r>
            <a:r>
              <a:rPr lang="pl-PL" dirty="0"/>
              <a:t> z Tczewa, adw. Zdzisław </a:t>
            </a:r>
            <a:r>
              <a:rPr lang="pl-PL" dirty="0" err="1"/>
              <a:t>Józewicz</a:t>
            </a:r>
            <a:r>
              <a:rPr lang="pl-PL" dirty="0"/>
              <a:t> z Gdyni – rozstrzelani w Piaśnicy k. Wejherowa, adw. Marek </a:t>
            </a:r>
            <a:r>
              <a:rPr lang="pl-PL" dirty="0" err="1"/>
              <a:t>Kleinr</a:t>
            </a:r>
            <a:r>
              <a:rPr lang="pl-PL" dirty="0"/>
              <a:t> z Gdyni-zaginął, adw. Stefan Przewoski ze Skarszew, adw. Witold </a:t>
            </a:r>
            <a:r>
              <a:rPr lang="pl-PL" dirty="0" err="1"/>
              <a:t>Wedegis</a:t>
            </a:r>
            <a:r>
              <a:rPr lang="pl-PL" dirty="0"/>
              <a:t> z Gdyni, adw. Adam Zagórowski z Pucka, adw. Leopold Zawilski z Gdyni-aresztowani, zaginęli, adw. Teodor </a:t>
            </a:r>
            <a:r>
              <a:rPr lang="pl-PL" dirty="0" err="1"/>
              <a:t>Zrodowski</a:t>
            </a:r>
            <a:r>
              <a:rPr lang="pl-PL" dirty="0"/>
              <a:t> z Tczewa-stracony w lasach pod </a:t>
            </a:r>
            <a:r>
              <a:rPr lang="pl-PL" dirty="0" err="1"/>
              <a:t>Kaliskami</a:t>
            </a:r>
            <a:r>
              <a:rPr lang="pl-PL" dirty="0"/>
              <a:t> pow. Kościerzyna </a:t>
            </a:r>
          </a:p>
        </p:txBody>
      </p:sp>
    </p:spTree>
    <p:extLst>
      <p:ext uri="{BB962C8B-B14F-4D97-AF65-F5344CB8AC3E}">
        <p14:creationId xmlns:p14="http://schemas.microsoft.com/office/powerpoint/2010/main" val="11037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Adwokaci brali także czynny udział w odbudowie kraju po zakończeniu wojny.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922106"/>
            <a:ext cx="4683591" cy="409345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2704" y="1922106"/>
            <a:ext cx="5444659" cy="4093458"/>
          </a:xfrm>
        </p:spPr>
      </p:pic>
    </p:spTree>
    <p:extLst>
      <p:ext uri="{BB962C8B-B14F-4D97-AF65-F5344CB8AC3E}">
        <p14:creationId xmlns:p14="http://schemas.microsoft.com/office/powerpoint/2010/main" val="141841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Kazimierz </a:t>
            </a:r>
            <a:r>
              <a:rPr lang="pl-PL" dirty="0" err="1"/>
              <a:t>Ogrodzki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6815081" cy="4023360"/>
          </a:xfrm>
        </p:spPr>
        <p:txBody>
          <a:bodyPr/>
          <a:lstStyle/>
          <a:p>
            <a:r>
              <a:rPr lang="pl-PL" dirty="0"/>
              <a:t>ur. 2.03.1906 r. w Warszawie, zm. 25.12.1985 r. w Warszawie</a:t>
            </a:r>
          </a:p>
          <a:p>
            <a:r>
              <a:rPr lang="pl-PL" dirty="0"/>
              <a:t>Pierwszy Dziekan nowoutworzonej Izby Adwokackiej w Gdańsku, pełnił tę funkcję w latach 1945-1949</a:t>
            </a:r>
          </a:p>
          <a:p>
            <a:r>
              <a:rPr lang="pl-PL" dirty="0"/>
              <a:t>14.04.1945 r. przyjechał do Gdańska (dwa tygodnie po zdobyciu miasta przez Armię Czerwoną)</a:t>
            </a:r>
          </a:p>
          <a:p>
            <a:r>
              <a:rPr lang="pl-PL" dirty="0"/>
              <a:t>Do lipca 1945 r. pełnił funkcję Przewodniczącego Komisji Koordynacyjnej przy Wojewodzie Gdańskim oraz do 1.08.1946 r. był radcą prawnym Urzędu Wojewódzkiego</a:t>
            </a:r>
          </a:p>
          <a:p>
            <a:r>
              <a:rPr lang="pl-PL" dirty="0"/>
              <a:t>Wykazywał się także dużą aktywnością na polu publicystycznym. Zajmował się prowadzeniem Biuletynu Informacyjnego Rady Adwokackiej, działał w Komisji Historycznej Rady Adwokackiej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38637" y="1846369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88681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Witold Bayer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ur. 1906 r. – zm. 1992 r., </a:t>
            </a:r>
          </a:p>
          <a:p>
            <a:pPr algn="just"/>
            <a:r>
              <a:rPr lang="pl-PL" dirty="0"/>
              <a:t>w marcu 1945 r. rozpoczął praktykę adwokacką, w 1946 r. został  aresztowany a następnie skazany za działalność niepodległościową, w lipcu 1956 r. ponownie rozpoczął praktykę adwokacką, w 1961 r. został zrehabilitowany,</a:t>
            </a:r>
          </a:p>
          <a:p>
            <a:pPr algn="just"/>
            <a:r>
              <a:rPr lang="pl-PL" dirty="0"/>
              <a:t>Stworzył Ośrodek Badawczy Adwokatury, którego przez pierwszy okres istnienia był szefem i głównym animatorem działalności, z jego inicjatywy powstał Słownik Biograficzny Adwokatów Polskich, doprowadził do utworzenia Biblioteki Adwokatury Polskiej i Muzeum Adwokatury.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025" y="2024743"/>
            <a:ext cx="4781550" cy="3601616"/>
          </a:xfrm>
        </p:spPr>
      </p:pic>
    </p:spTree>
    <p:extLst>
      <p:ext uri="{BB962C8B-B14F-4D97-AF65-F5344CB8AC3E}">
        <p14:creationId xmlns:p14="http://schemas.microsoft.com/office/powerpoint/2010/main" val="130689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5550" y="2195513"/>
            <a:ext cx="4762500" cy="3324225"/>
          </a:xfrm>
        </p:spPr>
      </p:pic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 okresie Polskiej Rzeczypospolitej Ludowej adwokaci mieli odwagę walczyć  o prawa człowieka i obywatela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5317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Władysław Siła-Nowicki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591146" cy="40233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ur. 1913, zm. 1994, adwokat, działacz polityczny, opozycjonista antykomunistyczny, uczestnik wojny obronnej Polski w 1939 r., członek Armii Krajowej, współpracownik KOR, sędzia Trybunału Stanu w latach 1992–1993,</a:t>
            </a:r>
          </a:p>
          <a:p>
            <a:pPr algn="just"/>
            <a:r>
              <a:rPr lang="pl-PL" dirty="0"/>
              <a:t/>
            </a:r>
            <a:br>
              <a:rPr lang="pl-PL" dirty="0"/>
            </a:br>
            <a:r>
              <a:rPr lang="pl-PL" dirty="0"/>
              <a:t>walczył w powstaniu warszawskim, działalność w AK kontynuował w Zrzeszeniu "Wolność i Niezawisłość" w Lublinie, 3.11.1948 w Wojskowym Sądzie Rejonowym w Warszawie został skazany na karę śmierci przez Wojskowy Sąd Rejonowy w Warszawie, dzięki wstawiennictwu rodziny Bolesław Bierut zamienił mu wyrok na dożywocie, czym uniknął śmierci. Z więzienia wyszedł w wyniku amnestii 1.12.1956 r. i został zrehabilitowany w 1957 r.</a:t>
            </a:r>
          </a:p>
          <a:p>
            <a:pPr algn="just"/>
            <a:r>
              <a:rPr lang="pl-PL" dirty="0"/>
              <a:t/>
            </a:r>
            <a:br>
              <a:rPr lang="pl-PL" dirty="0"/>
            </a:br>
            <a:r>
              <a:rPr lang="pl-PL" dirty="0"/>
              <a:t>Był obrońcą w procesach rehabilitacyjnych żołnierzy AK i WiN, w procesach politycznych m.in. KOR, KPN a także członków "Solidarności" w okresie stanu wojennego, doradca prawny Episkopatu Polski, od 1980 r. doradca NSZZ "Solidarność". </a:t>
            </a:r>
          </a:p>
          <a:p>
            <a:pPr algn="just"/>
            <a:r>
              <a:rPr lang="pl-PL" dirty="0"/>
              <a:t>Odznaczony pośmiertnie Krzyżem Wielkim Orderu Odrodzenia Polski.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1726" y="1846369"/>
            <a:ext cx="3103954" cy="4022725"/>
          </a:xfrm>
        </p:spPr>
      </p:pic>
    </p:spTree>
    <p:extLst>
      <p:ext uri="{BB962C8B-B14F-4D97-AF65-F5344CB8AC3E}">
        <p14:creationId xmlns:p14="http://schemas.microsoft.com/office/powerpoint/2010/main" val="407957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Tadeusz de </a:t>
            </a:r>
            <a:r>
              <a:rPr lang="pl-PL" dirty="0" err="1"/>
              <a:t>Virion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7057677" cy="4023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ur. 1926 - zm. 2010, adwokat, ambasador Rzeczypospolitej Polskiej w Wielkiej Brytanii, w 1944 r. brał udział w Powstaniu Warszawskim.</a:t>
            </a:r>
          </a:p>
          <a:p>
            <a:pPr algn="just"/>
            <a:r>
              <a:rPr lang="pl-PL" dirty="0"/>
              <a:t>Występował jako obrońca w najgłośniejszych procesach. W 1965 r. bronił skazanego na śmierć w tzw. aferze mięsnej Stanisława Wawrzeckiego. Bronił też opozycjonistów w stanie wojennym, obrońca Jacka Kuronia w procesie czterech działaczy Komitetu Samoobrony Społecznej Komitetu Obrony Robotników (KSS KOR) - Adama Michnika, Jacka Kuronia, Zbigniewa Romaszewskiego i Henryka Wujca, którym postawiono zarzut, że począwszy od 1977 roku podjęli czynności przygotowawcze w celu obalenia przemocą konstytucyjnego ustroju i osłabienia mocy obronnej PRL.</a:t>
            </a:r>
          </a:p>
          <a:p>
            <a:pPr algn="just"/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 latach 1990-1993 r. pełnił funkcję pierwszego po II wojnie światowej niekomunistycznego ambasadora Rzeczpospolitej Polskiej w Wielkiej Brytanii, w latach 1990-1991 był także akredytowany w Republice Irlandii.</a:t>
            </a:r>
          </a:p>
          <a:p>
            <a:pPr algn="just"/>
            <a:r>
              <a:rPr lang="pl-PL" dirty="0"/>
              <a:t>W latach 1989-1991 i 1993-2005 Członek Trybunału Stanu. </a:t>
            </a:r>
          </a:p>
          <a:p>
            <a:pPr algn="just"/>
            <a:r>
              <a:rPr lang="pl-PL" dirty="0"/>
              <a:t>Został odznaczony m.in. Krzyżem AK, Warszawskim Krzyżem Powstańczym, Złotym Krzyżem Zasługi, Złotą Odznaką Adwokatury. Od 1980 r. był również członkiem Zakonu Kawalerów Maltańskich.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37252" y="1846369"/>
            <a:ext cx="2618428" cy="4022725"/>
          </a:xfrm>
        </p:spPr>
      </p:pic>
    </p:spTree>
    <p:extLst>
      <p:ext uri="{BB962C8B-B14F-4D97-AF65-F5344CB8AC3E}">
        <p14:creationId xmlns:p14="http://schemas.microsoft.com/office/powerpoint/2010/main" val="380687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b="1" dirty="0"/>
              <a:t>Adwokaci w służbie Ojczyźnie</a:t>
            </a:r>
            <a:r>
              <a:rPr lang="pl-PL" sz="6600" dirty="0"/>
              <a:t/>
            </a:r>
            <a:br>
              <a:rPr lang="pl-PL" sz="6600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cap="none" dirty="0"/>
              <a:t>oprac. adw. Krzysztof Golec</a:t>
            </a:r>
          </a:p>
        </p:txBody>
      </p:sp>
    </p:spTree>
    <p:extLst>
      <p:ext uri="{BB962C8B-B14F-4D97-AF65-F5344CB8AC3E}">
        <p14:creationId xmlns:p14="http://schemas.microsoft.com/office/powerpoint/2010/main" val="2932572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8000" b="1" dirty="0"/>
              <a:t>Drzewo bez korzeni usycha</a:t>
            </a:r>
            <a:r>
              <a:rPr lang="pl-PL" sz="7200" b="1" dirty="0"/>
              <a:t/>
            </a:r>
            <a:br>
              <a:rPr lang="pl-PL" sz="7200" b="1" dirty="0"/>
            </a:b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404" y="1996751"/>
            <a:ext cx="3900196" cy="3620278"/>
          </a:xfrm>
        </p:spPr>
      </p:pic>
    </p:spTree>
    <p:extLst>
      <p:ext uri="{BB962C8B-B14F-4D97-AF65-F5344CB8AC3E}">
        <p14:creationId xmlns:p14="http://schemas.microsoft.com/office/powerpoint/2010/main" val="13592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 descr="Józef Piłsudski - Blog zwolenników Jarosława Kaczyńskiego ...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4956" y="1846263"/>
            <a:ext cx="4022725" cy="4022725"/>
          </a:xfr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Odzyskanie niepodległości w 1918 r., po 123 latach zaborów, zapoczątkowało proces odbudowy państwa polskiego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19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l-PL" dirty="0"/>
              <a:t>24.12.1918 r. został wydany przez Naczelnika Państwa Józefa Piłsudskiego Dekret w przedmiocie statutu tymczasowego Palestry Państwa Polskiego. Obowiązywał od 1.01.1919 r. do 31.10.1932 r.</a:t>
            </a:r>
          </a:p>
          <a:p>
            <a:pPr algn="just"/>
            <a:r>
              <a:rPr lang="pl-PL" dirty="0"/>
              <a:t>Akt ten początkowo obowiązywał na terenie byłego Królestwa Polskiego, zaś od 1922 r. również na pozostałych ziemiach byłego zaboru rosyjskiego.</a:t>
            </a:r>
          </a:p>
          <a:p>
            <a:pPr algn="just"/>
            <a:r>
              <a:rPr lang="pl-PL" dirty="0"/>
              <a:t>W pozostałych dzielnicach porozbiorowych, tj. pruskiej i austriackiej, moc obowiązującą zachowały dotychczasowe regulacje dotyczące adwokatury.</a:t>
            </a: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338" y="1846263"/>
            <a:ext cx="4784925" cy="4022725"/>
          </a:xfrm>
        </p:spPr>
      </p:pic>
    </p:spTree>
    <p:extLst>
      <p:ext uri="{BB962C8B-B14F-4D97-AF65-F5344CB8AC3E}">
        <p14:creationId xmlns:p14="http://schemas.microsoft.com/office/powerpoint/2010/main" val="8435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Ujednolicenie przepisów na obszarze całego terytorium państwa polskiego nastąpiło z dniem 1.11.1932, kiedy to weszło w życie rozporządzenie Prezydenta Rzeczypospolitej z dnia 7.10.1932 r. Prawo o ustroju adwokatury.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3416" y="1846263"/>
            <a:ext cx="3206768" cy="4022725"/>
          </a:xfrm>
        </p:spPr>
      </p:pic>
    </p:spTree>
    <p:extLst>
      <p:ext uri="{BB962C8B-B14F-4D97-AF65-F5344CB8AC3E}">
        <p14:creationId xmlns:p14="http://schemas.microsoft.com/office/powerpoint/2010/main" val="189998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dirty="0"/>
              <a:t>Adwokaci brali czynny udział w odbudowie państwa polskiego, byli obecni w życiu społecznym i politycznym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8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4400" dirty="0"/>
              <a:t>Wielu Ministrów Sprawiedliwości w okresie </a:t>
            </a:r>
            <a:br>
              <a:rPr lang="pl-PL" sz="4400" dirty="0"/>
            </a:br>
            <a:r>
              <a:rPr lang="pl-PL" sz="4400" dirty="0"/>
              <a:t>II Rzeczypospolitej było z zawodu adwokatami.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hlinkClick r:id="rId2" tooltip="Bronisław Sobolewski"/>
              </a:rPr>
              <a:t>Bronisław Sobolewski</a:t>
            </a:r>
            <a:r>
              <a:rPr lang="pl-PL" sz="1800" dirty="0"/>
              <a:t> 2 września 1919 – 9 grudnia 1919</a:t>
            </a:r>
          </a:p>
          <a:p>
            <a:r>
              <a:rPr lang="pl-PL" sz="1800" dirty="0">
                <a:hlinkClick r:id="rId3" tooltip="Jan Hebdzyński"/>
              </a:rPr>
              <a:t>Jan Hebdzyński</a:t>
            </a:r>
            <a:r>
              <a:rPr lang="pl-PL" sz="1800" dirty="0"/>
              <a:t> 13 grudnia 1919 – 9 czerwca 1920</a:t>
            </a:r>
          </a:p>
          <a:p>
            <a:r>
              <a:rPr lang="pl-PL" sz="1800" dirty="0">
                <a:hlinkClick r:id="rId4" tooltip="Jan Morawski (minister)"/>
              </a:rPr>
              <a:t>Jan Morawski</a:t>
            </a:r>
            <a:r>
              <a:rPr lang="pl-PL" sz="1800" dirty="0"/>
              <a:t> 23 czerwca 1920 – 24 lipca 1920 (</a:t>
            </a:r>
            <a:r>
              <a:rPr lang="pl-PL" sz="1800" i="1" dirty="0"/>
              <a:t>kierownik</a:t>
            </a:r>
            <a:r>
              <a:rPr lang="pl-PL" sz="1800" dirty="0"/>
              <a:t>)</a:t>
            </a:r>
          </a:p>
          <a:p>
            <a:r>
              <a:rPr lang="pl-PL" sz="1800" dirty="0">
                <a:hlinkClick r:id="rId2" tooltip="Bronisław Sobolewski"/>
              </a:rPr>
              <a:t>Bronisław Sobolewski</a:t>
            </a:r>
            <a:r>
              <a:rPr lang="pl-PL" sz="1800" dirty="0"/>
              <a:t> 19 czerwca 1921 – 6 czerwca 1922</a:t>
            </a:r>
          </a:p>
          <a:p>
            <a:r>
              <a:rPr lang="pl-PL" sz="1800" dirty="0">
                <a:hlinkClick r:id="rId5" tooltip="Wacław Makowski (polityk)"/>
              </a:rPr>
              <a:t>Wacław Makowski</a:t>
            </a:r>
            <a:r>
              <a:rPr lang="pl-PL" sz="1800" dirty="0"/>
              <a:t> 28 czerwca 1922 – 26 maja 1923</a:t>
            </a:r>
          </a:p>
          <a:p>
            <a:r>
              <a:rPr lang="pl-PL" sz="1800" dirty="0">
                <a:hlinkClick r:id="rId6" tooltip="Stefan Piechocki"/>
              </a:rPr>
              <a:t>Stefan Piechocki</a:t>
            </a:r>
            <a:r>
              <a:rPr lang="pl-PL" sz="1800" dirty="0"/>
              <a:t> 20 listopada 1925 – 15 maja 1926</a:t>
            </a:r>
          </a:p>
          <a:p>
            <a:r>
              <a:rPr lang="pl-PL" sz="1800" dirty="0">
                <a:hlinkClick r:id="rId7" tooltip="Stanisław Car"/>
              </a:rPr>
              <a:t>Stanisław Car</a:t>
            </a:r>
            <a:r>
              <a:rPr lang="pl-PL" sz="1800" dirty="0"/>
              <a:t> 22 grudnia 1928 – 29 grudnia 1929, 29 marca 1930 – 4 grudnia 1930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868707" y="1846263"/>
            <a:ext cx="3636187" cy="4022725"/>
          </a:xfrm>
        </p:spPr>
      </p:pic>
    </p:spTree>
    <p:extLst>
      <p:ext uri="{BB962C8B-B14F-4D97-AF65-F5344CB8AC3E}">
        <p14:creationId xmlns:p14="http://schemas.microsoft.com/office/powerpoint/2010/main" val="229828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175975" cy="145075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3200" dirty="0"/>
              <a:t>Adwokacki działali także w ramach stowarzyszeń zawodowych, jak np. Związek Adwokatów Polskich, wydawali branżowe czasopisma – Palestra, Czasopismo Adwokatów Polskich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0227" y="2055089"/>
            <a:ext cx="2486127" cy="4022725"/>
          </a:xfrm>
        </p:spPr>
      </p:pic>
    </p:spTree>
    <p:extLst>
      <p:ext uri="{BB962C8B-B14F-4D97-AF65-F5344CB8AC3E}">
        <p14:creationId xmlns:p14="http://schemas.microsoft.com/office/powerpoint/2010/main" val="346408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adw. Cezary Ponikowski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ur. 27.08.1853 r., zm. 6.03.1944 r. w Warszawie</a:t>
            </a:r>
          </a:p>
          <a:p>
            <a:r>
              <a:rPr lang="pl-PL" dirty="0"/>
              <a:t>pierwszy Prezes Naczelnej Rady Adwokackiej, funkcję tę pełnił łącznie w czterech kadencjach</a:t>
            </a:r>
          </a:p>
          <a:p>
            <a:r>
              <a:rPr lang="pl-PL" dirty="0"/>
              <a:t>Współautor Statutu tymczasowego Palestry Państwa Polskiego</a:t>
            </a:r>
          </a:p>
          <a:p>
            <a:r>
              <a:rPr lang="pl-PL" dirty="0"/>
              <a:t>brał czynny udział w działalności Związku Adwokatów Polskich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7051" y="1846263"/>
            <a:ext cx="2599499" cy="4022725"/>
          </a:xfrm>
        </p:spPr>
      </p:pic>
    </p:spTree>
    <p:extLst>
      <p:ext uri="{BB962C8B-B14F-4D97-AF65-F5344CB8AC3E}">
        <p14:creationId xmlns:p14="http://schemas.microsoft.com/office/powerpoint/2010/main" val="20877073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1145</Words>
  <Application>Microsoft Office PowerPoint</Application>
  <PresentationFormat>Panoramiczny</PresentationFormat>
  <Paragraphs>69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Retrospekcja</vt:lpstr>
      <vt:lpstr>Wieczór Patriotyczny w Pomorskiej Izbie Adwokackiej</vt:lpstr>
      <vt:lpstr>Adwokaci w służbie Ojczyźnie </vt:lpstr>
      <vt:lpstr>Prezentacja programu PowerPoint</vt:lpstr>
      <vt:lpstr>Prezentacja programu PowerPoint</vt:lpstr>
      <vt:lpstr>Prezentacja programu PowerPoint</vt:lpstr>
      <vt:lpstr>Adwokaci brali czynny udział w odbudowie państwa polskiego, byli obecni w życiu społecznym i politycznym</vt:lpstr>
      <vt:lpstr>       Wielu Ministrów Sprawiedliwości w okresie  II Rzeczypospolitej było z zawodu adwokatami.</vt:lpstr>
      <vt:lpstr>Prezentacja programu PowerPoint</vt:lpstr>
      <vt:lpstr>adw. Cezary Ponikowski</vt:lpstr>
      <vt:lpstr>adw. Henryk Konic</vt:lpstr>
      <vt:lpstr>adw. Stanisław Szurlej</vt:lpstr>
      <vt:lpstr>adw. Wacław Makowski</vt:lpstr>
      <vt:lpstr>Adwokaci w czasie II Wojny Światowej</vt:lpstr>
      <vt:lpstr>Adwokaci brali także czynny udział w odbudowie kraju po zakończeniu wojny.</vt:lpstr>
      <vt:lpstr>adw. Kazimierz Ogrodzki</vt:lpstr>
      <vt:lpstr>adw. Witold Bayer</vt:lpstr>
      <vt:lpstr>Prezentacja programu PowerPoint</vt:lpstr>
      <vt:lpstr>adw. Władysław Siła-Nowicki</vt:lpstr>
      <vt:lpstr>adw. Tadeusz de Virion</vt:lpstr>
      <vt:lpstr>Drzewo bez korzeni usycha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Wieczór Patriotyczny w Pomorskiej Izbie Adwokackiej</dc:title>
  <dc:creator>Krzysztof</dc:creator>
  <cp:lastModifiedBy>Krzysztof Golec</cp:lastModifiedBy>
  <cp:revision>26</cp:revision>
  <dcterms:created xsi:type="dcterms:W3CDTF">2016-11-07T21:24:23Z</dcterms:created>
  <dcterms:modified xsi:type="dcterms:W3CDTF">2016-11-22T09:19:55Z</dcterms:modified>
</cp:coreProperties>
</file>